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99" r:id="rId2"/>
    <p:sldId id="362" r:id="rId3"/>
    <p:sldId id="378" r:id="rId4"/>
    <p:sldId id="395" r:id="rId5"/>
    <p:sldId id="389" r:id="rId6"/>
    <p:sldId id="390" r:id="rId7"/>
    <p:sldId id="391" r:id="rId8"/>
    <p:sldId id="392" r:id="rId9"/>
    <p:sldId id="393" r:id="rId10"/>
    <p:sldId id="394" r:id="rId11"/>
    <p:sldId id="345" r:id="rId12"/>
    <p:sldId id="366" r:id="rId13"/>
    <p:sldId id="385" r:id="rId14"/>
    <p:sldId id="369" r:id="rId15"/>
    <p:sldId id="377" r:id="rId16"/>
    <p:sldId id="371" r:id="rId17"/>
    <p:sldId id="372" r:id="rId18"/>
    <p:sldId id="373" r:id="rId19"/>
    <p:sldId id="370" r:id="rId20"/>
    <p:sldId id="374" r:id="rId21"/>
    <p:sldId id="386" r:id="rId22"/>
    <p:sldId id="375" r:id="rId23"/>
    <p:sldId id="382" r:id="rId24"/>
    <p:sldId id="379" r:id="rId25"/>
    <p:sldId id="380" r:id="rId26"/>
    <p:sldId id="381" r:id="rId27"/>
    <p:sldId id="384" r:id="rId28"/>
    <p:sldId id="388" r:id="rId2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0CA087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0231" autoAdjust="0"/>
  </p:normalViewPr>
  <p:slideViewPr>
    <p:cSldViewPr snapToGrid="0">
      <p:cViewPr>
        <p:scale>
          <a:sx n="70" d="100"/>
          <a:sy n="70" d="100"/>
        </p:scale>
        <p:origin x="-5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Programming Fundamental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23/01/2018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Purwadhika\Lintang Course PPT\0 pikt\php\icon.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6" y="2467337"/>
            <a:ext cx="1473957" cy="147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4718" y="2392259"/>
            <a:ext cx="8079482" cy="1624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id-ID" sz="6300" dirty="0" smtClean="0"/>
              <a:t>Introduction to</a:t>
            </a:r>
          </a:p>
          <a:p>
            <a:pPr algn="r"/>
            <a:r>
              <a:rPr lang="id-ID" sz="8800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09696"/>
                </a:solidFill>
              </a:rPr>
              <a:t>Top Code Editor 2017</a:t>
            </a:r>
            <a:endParaRPr lang="en-US" sz="28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  <p:pic>
        <p:nvPicPr>
          <p:cNvPr id="7" name="Picture 2" descr="C:\Users\usr\Videos\z6idkodin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89369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176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97537" y="2801314"/>
            <a:ext cx="7818666" cy="2753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b="1" i="1" dirty="0">
                <a:solidFill>
                  <a:srgbClr val="009696"/>
                </a:solidFill>
              </a:rPr>
              <a:t>JavaScript</a:t>
            </a:r>
            <a:r>
              <a:rPr lang="en-US" sz="2400" b="1" dirty="0"/>
              <a:t> often abbreviated as JS, is a high-level, dynamic, weakly typed, object-based, multi-paradigm, and interpreted programming language. </a:t>
            </a:r>
            <a:endParaRPr lang="id-ID" sz="2400" b="1" dirty="0" smtClean="0"/>
          </a:p>
          <a:p>
            <a:endParaRPr lang="id-ID" sz="2400" b="1" dirty="0"/>
          </a:p>
          <a:p>
            <a:r>
              <a:rPr lang="en-US" sz="2400" b="1" dirty="0" smtClean="0"/>
              <a:t>Alongside </a:t>
            </a:r>
            <a:r>
              <a:rPr lang="en-US" sz="2400" b="1" i="1" dirty="0">
                <a:solidFill>
                  <a:srgbClr val="009696"/>
                </a:solidFill>
              </a:rPr>
              <a:t>HTML</a:t>
            </a:r>
            <a:r>
              <a:rPr lang="en-US" sz="2400" b="1" dirty="0"/>
              <a:t> and </a:t>
            </a:r>
            <a:r>
              <a:rPr lang="en-US" sz="2400" b="1" i="1" dirty="0">
                <a:solidFill>
                  <a:srgbClr val="009696"/>
                </a:solidFill>
              </a:rPr>
              <a:t>CSS</a:t>
            </a:r>
            <a:r>
              <a:rPr lang="en-US" sz="2400" b="1" dirty="0"/>
              <a:t>, JavaScript is one of the three core technologies of World Wide Web content production.</a:t>
            </a:r>
            <a:endParaRPr lang="en-US" sz="2000" dirty="0"/>
          </a:p>
        </p:txBody>
      </p:sp>
      <p:pic>
        <p:nvPicPr>
          <p:cNvPr id="4" name="Picture 3" descr="D:\Purwadhika\Lintang Course PPT\0 pikt\php\icon.javascri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16" y="602323"/>
            <a:ext cx="1733263" cy="17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16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88609" y="2760369"/>
            <a:ext cx="7313698" cy="319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400" b="1" dirty="0"/>
          </a:p>
          <a:p>
            <a:r>
              <a:rPr lang="en-US" sz="2400" b="1" i="1" dirty="0">
                <a:solidFill>
                  <a:srgbClr val="009696"/>
                </a:solidFill>
              </a:rPr>
              <a:t>Node.js</a:t>
            </a:r>
            <a:r>
              <a:rPr lang="en-US" sz="2400" b="1" i="1" baseline="30000" dirty="0">
                <a:solidFill>
                  <a:srgbClr val="009696"/>
                </a:solidFill>
              </a:rPr>
              <a:t>®</a:t>
            </a:r>
            <a:r>
              <a:rPr lang="en-US" sz="2400" b="1" i="1" dirty="0">
                <a:solidFill>
                  <a:srgbClr val="009696"/>
                </a:solidFill>
              </a:rPr>
              <a:t> </a:t>
            </a:r>
            <a:r>
              <a:rPr lang="en-US" sz="2400" b="1" dirty="0"/>
              <a:t>is a JavaScript runtime built on Chrome's V8 JavaScript engine. Node.js uses an event-driven, non-blocking I/O model that makes it lightweight and efficient. Node.js' package ecosystem, </a:t>
            </a:r>
            <a:r>
              <a:rPr lang="en-US" sz="2400" b="1" i="1" dirty="0" err="1">
                <a:solidFill>
                  <a:srgbClr val="009696"/>
                </a:solidFill>
              </a:rPr>
              <a:t>npm</a:t>
            </a:r>
            <a:r>
              <a:rPr lang="en-US" sz="2400" b="1" dirty="0"/>
              <a:t>, is the largest ecosystem of open source libraries in the world.</a:t>
            </a:r>
          </a:p>
          <a:p>
            <a:endParaRPr lang="en-US" sz="2400" b="1" dirty="0"/>
          </a:p>
        </p:txBody>
      </p:sp>
      <p:pic>
        <p:nvPicPr>
          <p:cNvPr id="1026" name="Picture 2" descr="C:\Users\Windows 7\Music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7" y="664088"/>
            <a:ext cx="3399728" cy="20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29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21119" y="1335149"/>
            <a:ext cx="4841180" cy="1662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b="1" dirty="0" smtClean="0"/>
              <a:t>Visual Studio Code</a:t>
            </a:r>
            <a:endParaRPr lang="id-ID" sz="2800" b="1" dirty="0" smtClean="0"/>
          </a:p>
          <a:p>
            <a:r>
              <a:rPr lang="id-ID" sz="2800" b="1" dirty="0" smtClean="0"/>
              <a:t>Download &amp; install here:</a:t>
            </a:r>
          </a:p>
          <a:p>
            <a:r>
              <a:rPr lang="en-US" sz="2800" b="1" i="1" dirty="0" smtClean="0">
                <a:solidFill>
                  <a:srgbClr val="009696"/>
                </a:solidFill>
              </a:rPr>
              <a:t>code.visualstudio.com</a:t>
            </a:r>
            <a:endParaRPr lang="en-US" sz="2800" b="1" i="1" dirty="0">
              <a:solidFill>
                <a:srgbClr val="009696"/>
              </a:solidFill>
            </a:endParaRPr>
          </a:p>
        </p:txBody>
      </p:sp>
      <p:pic>
        <p:nvPicPr>
          <p:cNvPr id="1026" name="Picture 2" descr="C:\Users\Windows 7\Music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83" y="3590789"/>
            <a:ext cx="2961565" cy="18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Windows 7\Music\vs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9" y="1013876"/>
            <a:ext cx="2467203" cy="23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6605" y="63020"/>
            <a:ext cx="8142179" cy="1110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800" b="1" dirty="0" smtClean="0">
                <a:solidFill>
                  <a:srgbClr val="009696"/>
                </a:solidFill>
              </a:rPr>
              <a:t>SetUp</a:t>
            </a:r>
            <a:endParaRPr lang="en-US" sz="44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1950" y="3666593"/>
            <a:ext cx="4841180" cy="21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b="1" dirty="0" smtClean="0"/>
              <a:t>Node.Js</a:t>
            </a:r>
            <a:endParaRPr lang="id-ID" sz="2800" b="1" dirty="0" smtClean="0"/>
          </a:p>
          <a:p>
            <a:pPr algn="r"/>
            <a:r>
              <a:rPr lang="id-ID" sz="2800" b="1" dirty="0" smtClean="0"/>
              <a:t>Download &amp; install here:</a:t>
            </a:r>
          </a:p>
          <a:p>
            <a:pPr algn="r"/>
            <a:r>
              <a:rPr lang="en-US" sz="2800" b="1" i="1" dirty="0" smtClean="0">
                <a:solidFill>
                  <a:srgbClr val="009696"/>
                </a:solidFill>
              </a:rPr>
              <a:t>nodejs.org</a:t>
            </a:r>
            <a:endParaRPr lang="id-ID" sz="2800" b="1" i="1" dirty="0" smtClean="0">
              <a:solidFill>
                <a:srgbClr val="009696"/>
              </a:solidFill>
            </a:endParaRPr>
          </a:p>
          <a:p>
            <a:pPr algn="r"/>
            <a:r>
              <a:rPr lang="id-ID" sz="2800" b="1" dirty="0" smtClean="0">
                <a:solidFill>
                  <a:srgbClr val="FF0000"/>
                </a:solidFill>
              </a:rPr>
              <a:t>$ </a:t>
            </a:r>
            <a:r>
              <a:rPr lang="id-ID" sz="2800" b="1" dirty="0">
                <a:solidFill>
                  <a:srgbClr val="FF0000"/>
                </a:solidFill>
              </a:rPr>
              <a:t>node </a:t>
            </a:r>
            <a:r>
              <a:rPr lang="en-US" sz="2800" b="1" dirty="0" smtClean="0">
                <a:solidFill>
                  <a:srgbClr val="FF0000"/>
                </a:solidFill>
              </a:rPr>
              <a:t>--</a:t>
            </a:r>
            <a:r>
              <a:rPr lang="id-ID" sz="2800" b="1" dirty="0" smtClean="0">
                <a:solidFill>
                  <a:srgbClr val="FF0000"/>
                </a:solidFill>
              </a:rPr>
              <a:t>version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endParaRPr lang="id-ID" sz="2800" b="1" dirty="0" smtClean="0">
              <a:solidFill>
                <a:srgbClr val="FF0000"/>
              </a:solidFill>
            </a:endParaRPr>
          </a:p>
          <a:p>
            <a:pPr algn="r"/>
            <a:r>
              <a:rPr lang="id-ID" sz="2800" b="1" dirty="0">
                <a:solidFill>
                  <a:srgbClr val="FF0000"/>
                </a:solidFill>
              </a:rPr>
              <a:t>$ node </a:t>
            </a:r>
            <a:r>
              <a:rPr lang="id-ID" sz="2800" b="1" dirty="0" smtClean="0">
                <a:solidFill>
                  <a:srgbClr val="FF0000"/>
                </a:solidFill>
              </a:rPr>
              <a:t>-v</a:t>
            </a:r>
            <a:endParaRPr lang="en-US" sz="2800" b="1" dirty="0">
              <a:solidFill>
                <a:srgbClr val="FF0000"/>
              </a:solidFill>
            </a:endParaRPr>
          </a:p>
          <a:p>
            <a:pPr algn="r"/>
            <a:endParaRPr lang="id-ID" sz="2800" b="1" i="1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53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185850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#1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&lt;Running Node Shell on prompt #1&gt;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2145" y="1440895"/>
            <a:ext cx="8232424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 smtClean="0"/>
              <a:t>* Buka terminal &lt;run cmd&gt;</a:t>
            </a:r>
          </a:p>
          <a:p>
            <a:r>
              <a:rPr lang="id-ID" sz="3200" dirty="0" smtClean="0"/>
              <a:t>* Ketik </a:t>
            </a:r>
            <a:r>
              <a:rPr lang="id-ID" sz="3200" dirty="0" smtClean="0">
                <a:solidFill>
                  <a:srgbClr val="FF0000"/>
                </a:solidFill>
              </a:rPr>
              <a:t>node</a:t>
            </a:r>
            <a:r>
              <a:rPr lang="id-ID" sz="3200" dirty="0" smtClean="0"/>
              <a:t> lalu enter</a:t>
            </a:r>
          </a:p>
          <a:p>
            <a:r>
              <a:rPr lang="id-ID" sz="3200" dirty="0" smtClean="0"/>
              <a:t>* Ketik program &amp; enter untuk eksekusi</a:t>
            </a:r>
          </a:p>
          <a:p>
            <a:r>
              <a:rPr lang="id-ID" sz="3200" dirty="0" smtClean="0"/>
              <a:t>* Ketik </a:t>
            </a:r>
            <a:r>
              <a:rPr lang="id-ID" sz="3200" dirty="0" smtClean="0">
                <a:solidFill>
                  <a:srgbClr val="FF0000"/>
                </a:solidFill>
              </a:rPr>
              <a:t>process.exit()</a:t>
            </a:r>
            <a:r>
              <a:rPr lang="id-ID" sz="3200" dirty="0" smtClean="0"/>
              <a:t> untuk keluar</a:t>
            </a:r>
            <a:endParaRPr lang="id-ID" sz="3200" dirty="0"/>
          </a:p>
        </p:txBody>
      </p:sp>
      <p:sp>
        <p:nvSpPr>
          <p:cNvPr id="8" name="Rectangle 7"/>
          <p:cNvSpPr/>
          <p:nvPr/>
        </p:nvSpPr>
        <p:spPr>
          <a:xfrm>
            <a:off x="1119116" y="4023847"/>
            <a:ext cx="6823881" cy="1624085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19116" y="4023847"/>
            <a:ext cx="6823881" cy="1624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'Halo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138559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9116" y="1836677"/>
            <a:ext cx="6823881" cy="1624085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185850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#2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&lt;Running on command prompt #2&gt;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19116" y="1836677"/>
            <a:ext cx="6823881" cy="1624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'Halo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9389" y="3665483"/>
            <a:ext cx="7980832" cy="2025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 smtClean="0"/>
              <a:t>* Simpan sebagai </a:t>
            </a:r>
            <a:r>
              <a:rPr lang="id-ID" sz="3200" dirty="0" smtClean="0">
                <a:solidFill>
                  <a:srgbClr val="FF0000"/>
                </a:solidFill>
              </a:rPr>
              <a:t>file.js</a:t>
            </a:r>
          </a:p>
          <a:p>
            <a:r>
              <a:rPr lang="id-ID" sz="3200" dirty="0" smtClean="0"/>
              <a:t>* Buka terminal &lt;run cmd&gt;</a:t>
            </a:r>
          </a:p>
          <a:p>
            <a:r>
              <a:rPr lang="id-ID" sz="3200" dirty="0" smtClean="0"/>
              <a:t>* Masuk ke direktori </a:t>
            </a:r>
            <a:r>
              <a:rPr lang="id-ID" sz="3200" dirty="0" smtClean="0">
                <a:solidFill>
                  <a:srgbClr val="FF0000"/>
                </a:solidFill>
              </a:rPr>
              <a:t>file.js</a:t>
            </a:r>
          </a:p>
          <a:p>
            <a:r>
              <a:rPr lang="id-ID" sz="3200" dirty="0" smtClean="0"/>
              <a:t>* Eksekusi </a:t>
            </a:r>
            <a:r>
              <a:rPr lang="id-ID" sz="3200" dirty="0" smtClean="0">
                <a:solidFill>
                  <a:srgbClr val="FF0000"/>
                </a:solidFill>
              </a:rPr>
              <a:t>node</a:t>
            </a:r>
            <a:r>
              <a:rPr lang="id-ID" sz="3200" dirty="0" smtClean="0"/>
              <a:t> </a:t>
            </a:r>
            <a:r>
              <a:rPr lang="id-ID" sz="3200" dirty="0" smtClean="0">
                <a:solidFill>
                  <a:srgbClr val="FF0000"/>
                </a:solidFill>
              </a:rPr>
              <a:t>file.js</a:t>
            </a:r>
            <a:endParaRPr lang="id-ID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23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185849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#3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&lt;Insert JS on HTML&gt;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55344" y="1722641"/>
            <a:ext cx="7146842" cy="1933060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55344" y="1722640"/>
            <a:ext cx="7146842" cy="1933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&lt;script&gt; </a:t>
            </a:r>
            <a:endParaRPr lang="id-ID" sz="3200" b="1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console.log('Halo Dunia');</a:t>
            </a:r>
          </a:p>
          <a:p>
            <a:r>
              <a:rPr lang="id-ID" sz="3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script&gt;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810" y="3846774"/>
            <a:ext cx="7980832" cy="1694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/>
              <a:t>* Simpan sebagai </a:t>
            </a:r>
            <a:r>
              <a:rPr lang="id-ID" sz="3200" dirty="0" smtClean="0">
                <a:solidFill>
                  <a:srgbClr val="FF0000"/>
                </a:solidFill>
              </a:rPr>
              <a:t>file.htm</a:t>
            </a:r>
            <a:r>
              <a:rPr lang="en-US" sz="3200" dirty="0" smtClean="0">
                <a:solidFill>
                  <a:srgbClr val="FF0000"/>
                </a:solidFill>
              </a:rPr>
              <a:t>l</a:t>
            </a:r>
            <a:endParaRPr lang="id-ID" sz="3200" dirty="0" smtClean="0"/>
          </a:p>
          <a:p>
            <a:r>
              <a:rPr lang="id-ID" sz="3200" dirty="0" smtClean="0"/>
              <a:t>* Buka </a:t>
            </a:r>
            <a:r>
              <a:rPr lang="id-ID" sz="3200" dirty="0" smtClean="0">
                <a:solidFill>
                  <a:srgbClr val="FF0000"/>
                </a:solidFill>
              </a:rPr>
              <a:t>file.htm</a:t>
            </a:r>
            <a:r>
              <a:rPr lang="en-US" sz="3200" dirty="0" smtClean="0">
                <a:solidFill>
                  <a:srgbClr val="FF0000"/>
                </a:solidFill>
              </a:rPr>
              <a:t>l</a:t>
            </a:r>
            <a:r>
              <a:rPr lang="id-ID" sz="3200" dirty="0" smtClean="0">
                <a:solidFill>
                  <a:srgbClr val="FF0000"/>
                </a:solidFill>
              </a:rPr>
              <a:t> </a:t>
            </a:r>
            <a:r>
              <a:rPr lang="id-ID" sz="3200" dirty="0" smtClean="0"/>
              <a:t>di browser</a:t>
            </a:r>
          </a:p>
          <a:p>
            <a:r>
              <a:rPr lang="id-ID" sz="3200" dirty="0" smtClean="0"/>
              <a:t>* Inspect &amp; lihat hasil di tab console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18012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185849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#4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&lt;Insert JS on HTML, running on web page&gt;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55344" y="1763585"/>
            <a:ext cx="7146842" cy="1933060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55344" y="1763584"/>
            <a:ext cx="7146842" cy="1933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&lt;script&gt;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id-ID" sz="3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document.write('Halo </a:t>
            </a:r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Dunia');</a:t>
            </a:r>
          </a:p>
          <a:p>
            <a:r>
              <a:rPr lang="id-ID" sz="3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d-ID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script&gt;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810" y="4012436"/>
            <a:ext cx="7980832" cy="1645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/>
              <a:t>* Simpan sebagai </a:t>
            </a:r>
            <a:r>
              <a:rPr lang="id-ID" sz="3200" dirty="0">
                <a:solidFill>
                  <a:srgbClr val="FF0000"/>
                </a:solidFill>
              </a:rPr>
              <a:t>file.htm</a:t>
            </a:r>
            <a:endParaRPr lang="id-ID" sz="3200" dirty="0" smtClean="0"/>
          </a:p>
          <a:p>
            <a:r>
              <a:rPr lang="id-ID" sz="3200" dirty="0" smtClean="0"/>
              <a:t>* Buka </a:t>
            </a:r>
            <a:r>
              <a:rPr lang="id-ID" sz="3200" dirty="0">
                <a:solidFill>
                  <a:srgbClr val="FF0000"/>
                </a:solidFill>
              </a:rPr>
              <a:t>file.htm </a:t>
            </a:r>
            <a:r>
              <a:rPr lang="id-ID" sz="3200" dirty="0" smtClean="0"/>
              <a:t>di browser</a:t>
            </a:r>
          </a:p>
          <a:p>
            <a:r>
              <a:rPr lang="id-ID" sz="3200" dirty="0" smtClean="0"/>
              <a:t>* Hasil langsung terlihat di page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772571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5662" y="1624083"/>
            <a:ext cx="8299610" cy="2033517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63020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#5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&lt;inner HTML&gt;</a:t>
            </a:r>
            <a:endParaRPr lang="en-US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8930" y="1378424"/>
            <a:ext cx="8106342" cy="2593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d-ID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id-ID" sz="22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="demo"&gt;&lt;/p&gt;</a:t>
            </a:r>
            <a:b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&lt;script&gt;</a:t>
            </a:r>
            <a:b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document.getElementById("demo").innerHTML = 5 + 6;</a:t>
            </a:r>
            <a:b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id-ID" sz="2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19810" y="3657600"/>
            <a:ext cx="7980832" cy="208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/>
              <a:t>* Simpan sebagai </a:t>
            </a:r>
            <a:r>
              <a:rPr lang="id-ID" sz="3200" dirty="0">
                <a:solidFill>
                  <a:srgbClr val="FF0000"/>
                </a:solidFill>
              </a:rPr>
              <a:t>file.htm</a:t>
            </a:r>
            <a:endParaRPr lang="id-ID" sz="3200" dirty="0" smtClean="0"/>
          </a:p>
          <a:p>
            <a:r>
              <a:rPr lang="id-ID" sz="3200" dirty="0" smtClean="0"/>
              <a:t>* Buka </a:t>
            </a:r>
            <a:r>
              <a:rPr lang="id-ID" sz="3200" dirty="0">
                <a:solidFill>
                  <a:srgbClr val="FF0000"/>
                </a:solidFill>
              </a:rPr>
              <a:t>file.htm </a:t>
            </a:r>
            <a:r>
              <a:rPr lang="id-ID" sz="3200" dirty="0" smtClean="0"/>
              <a:t>di browser</a:t>
            </a:r>
          </a:p>
          <a:p>
            <a:r>
              <a:rPr lang="id-ID" sz="3200" dirty="0" smtClean="0"/>
              <a:t>* Hasil langsung terlihat di page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2849846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9115" y="1514902"/>
            <a:ext cx="6823881" cy="1105470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63020"/>
            <a:ext cx="8346894" cy="1315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Make your first JS file #6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&lt;Running on browser, calling from HTML&gt;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19115" y="1514901"/>
            <a:ext cx="6823881" cy="1105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id-ID" sz="44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'Halo</a:t>
            </a:r>
            <a:r>
              <a:rPr lang="id-ID" sz="4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4453" y="5817476"/>
            <a:ext cx="3605671" cy="1182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9810" y="2850487"/>
            <a:ext cx="7980832" cy="941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 smtClean="0"/>
              <a:t>* Simpan sebagai </a:t>
            </a:r>
            <a:r>
              <a:rPr lang="id-ID" sz="3200" dirty="0" smtClean="0">
                <a:solidFill>
                  <a:srgbClr val="FF0000"/>
                </a:solidFill>
              </a:rPr>
              <a:t>file.js</a:t>
            </a:r>
          </a:p>
          <a:p>
            <a:r>
              <a:rPr lang="id-ID" sz="3200" dirty="0" smtClean="0"/>
              <a:t>* Buat file HTML berikut (</a:t>
            </a:r>
            <a:r>
              <a:rPr lang="id-ID" sz="3200" dirty="0" smtClean="0">
                <a:solidFill>
                  <a:srgbClr val="FF0000"/>
                </a:solidFill>
              </a:rPr>
              <a:t>file.htm</a:t>
            </a:r>
            <a:r>
              <a:rPr lang="id-ID" sz="3200" dirty="0" smtClean="0"/>
              <a:t>)</a:t>
            </a:r>
            <a:endParaRPr lang="id-ID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9116" y="3985155"/>
            <a:ext cx="6823881" cy="1105470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9116" y="3985154"/>
            <a:ext cx="6823881" cy="1105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30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d-ID" sz="3000" b="1" i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file.js</a:t>
            </a:r>
            <a:r>
              <a:rPr lang="id-ID" sz="30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810" y="5343590"/>
            <a:ext cx="7980832" cy="941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 smtClean="0"/>
              <a:t>* Buka </a:t>
            </a:r>
            <a:r>
              <a:rPr lang="id-ID" sz="3200" dirty="0">
                <a:solidFill>
                  <a:srgbClr val="FF0000"/>
                </a:solidFill>
              </a:rPr>
              <a:t>file.htm</a:t>
            </a:r>
            <a:r>
              <a:rPr lang="id-ID" sz="3200" dirty="0" smtClean="0"/>
              <a:t> di browser</a:t>
            </a:r>
          </a:p>
          <a:p>
            <a:r>
              <a:rPr lang="id-ID" sz="3200" dirty="0" smtClean="0"/>
              <a:t>* Inspect &amp; lihat hasil di tab console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332260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99530" y="1634897"/>
            <a:ext cx="5785264" cy="898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5400" dirty="0" smtClean="0">
                <a:solidFill>
                  <a:schemeClr val="bg1"/>
                </a:solidFill>
                <a:latin typeface="Gotham Light" pitchFamily="2" charset="0"/>
                <a:cs typeface="Lao UI" pitchFamily="34" charset="0"/>
              </a:rPr>
              <a:t>Lintang Wisesa</a:t>
            </a:r>
            <a:endParaRPr lang="en-US" sz="5400" dirty="0">
              <a:solidFill>
                <a:schemeClr val="bg1"/>
              </a:solidFill>
              <a:latin typeface="Gotham Light" pitchFamily="2" charset="0"/>
              <a:cs typeface="Lao UI" pitchFamily="34" charset="0"/>
            </a:endParaRPr>
          </a:p>
        </p:txBody>
      </p:sp>
      <p:pic>
        <p:nvPicPr>
          <p:cNvPr id="9" name="Picture 2" descr="C:\Users\Windows 7\Music\FaceQu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07" y="1216593"/>
            <a:ext cx="1735540" cy="17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41890" y="5675586"/>
            <a:ext cx="9506607" cy="12927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4" descr="C:\Users\Windows 7\Downloads\l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01" y="5870414"/>
            <a:ext cx="6878946" cy="84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5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069" y="63020"/>
            <a:ext cx="8346894" cy="1150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Comment</a:t>
            </a:r>
            <a:endParaRPr lang="en-US" b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9810" y="861824"/>
            <a:ext cx="7740870" cy="4971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id-ID" b="1" dirty="0"/>
          </a:p>
          <a:p>
            <a:r>
              <a:rPr lang="id-ID" b="1" dirty="0"/>
              <a:t/>
            </a:r>
            <a:br>
              <a:rPr lang="id-ID" b="1" dirty="0"/>
            </a:br>
            <a:r>
              <a:rPr lang="id-ID" b="1" dirty="0" smtClean="0">
                <a:solidFill>
                  <a:srgbClr val="009696"/>
                </a:solidFill>
              </a:rPr>
              <a:t>//</a:t>
            </a:r>
            <a:r>
              <a:rPr lang="id-ID" b="1" dirty="0" smtClean="0"/>
              <a:t> komentar </a:t>
            </a:r>
            <a:r>
              <a:rPr lang="id-ID" b="1" dirty="0"/>
              <a:t>1 </a:t>
            </a:r>
            <a:r>
              <a:rPr lang="id-ID" b="1" dirty="0" smtClean="0"/>
              <a:t>line</a:t>
            </a:r>
          </a:p>
          <a:p>
            <a:endParaRPr lang="id-ID" b="1" dirty="0" smtClean="0"/>
          </a:p>
          <a:p>
            <a:endParaRPr lang="id-ID" b="1" dirty="0"/>
          </a:p>
          <a:p>
            <a:r>
              <a:rPr lang="id-ID" b="1" dirty="0" smtClean="0">
                <a:solidFill>
                  <a:srgbClr val="009696"/>
                </a:solidFill>
              </a:rPr>
              <a:t>/*</a:t>
            </a:r>
          </a:p>
          <a:p>
            <a:r>
              <a:rPr lang="id-ID" b="1" dirty="0" smtClean="0"/>
              <a:t> komentar </a:t>
            </a:r>
            <a:r>
              <a:rPr lang="id-ID" b="1" dirty="0"/>
              <a:t>multiline </a:t>
            </a:r>
            <a:endParaRPr lang="id-ID" b="1" dirty="0" smtClean="0"/>
          </a:p>
          <a:p>
            <a:r>
              <a:rPr lang="id-ID" b="1" dirty="0" smtClean="0"/>
              <a:t> komentar </a:t>
            </a:r>
            <a:r>
              <a:rPr lang="id-ID" b="1" dirty="0"/>
              <a:t>multiline </a:t>
            </a:r>
            <a:endParaRPr lang="id-ID" b="1" dirty="0" smtClean="0"/>
          </a:p>
          <a:p>
            <a:r>
              <a:rPr lang="id-ID" b="1" dirty="0" smtClean="0"/>
              <a:t> komentar </a:t>
            </a:r>
            <a:r>
              <a:rPr lang="id-ID" b="1" dirty="0"/>
              <a:t>multiline </a:t>
            </a:r>
            <a:endParaRPr lang="id-ID" b="1" dirty="0" smtClean="0"/>
          </a:p>
          <a:p>
            <a:r>
              <a:rPr lang="id-ID" b="1" dirty="0" smtClean="0">
                <a:solidFill>
                  <a:srgbClr val="009696"/>
                </a:solidFill>
              </a:rPr>
              <a:t>*/</a:t>
            </a:r>
            <a:r>
              <a:rPr lang="id-ID" b="1" dirty="0"/>
              <a:t/>
            </a:r>
            <a:br>
              <a:rPr lang="id-ID" b="1" dirty="0"/>
            </a:br>
            <a:endParaRPr lang="id-ID" b="1" dirty="0" smtClean="0"/>
          </a:p>
        </p:txBody>
      </p:sp>
    </p:spTree>
    <p:extLst>
      <p:ext uri="{BB962C8B-B14F-4D97-AF65-F5344CB8AC3E}">
        <p14:creationId xmlns:p14="http://schemas.microsoft.com/office/powerpoint/2010/main" val="16562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9002" y="861823"/>
            <a:ext cx="7740870" cy="5649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b="1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__dirname</a:t>
            </a:r>
            <a:r>
              <a:rPr lang="id-ID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dirty="0">
                <a:solidFill>
                  <a:srgbClr val="FF0000"/>
                </a:solidFill>
              </a:rPr>
              <a:t>// menampilkan directory path</a:t>
            </a:r>
          </a:p>
          <a:p>
            <a:endParaRPr lang="id-ID" dirty="0"/>
          </a:p>
          <a:p>
            <a:r>
              <a:rPr lang="id-ID" b="1" dirty="0"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__filename</a:t>
            </a:r>
            <a:r>
              <a:rPr lang="id-ID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dirty="0">
                <a:solidFill>
                  <a:srgbClr val="FF0000"/>
                </a:solidFill>
              </a:rPr>
              <a:t>// menampilkan </a:t>
            </a:r>
            <a:r>
              <a:rPr lang="id-ID" dirty="0" smtClean="0">
                <a:solidFill>
                  <a:srgbClr val="FF0000"/>
                </a:solidFill>
              </a:rPr>
              <a:t>file </a:t>
            </a:r>
            <a:r>
              <a:rPr lang="id-ID" dirty="0">
                <a:solidFill>
                  <a:srgbClr val="FF0000"/>
                </a:solidFill>
              </a:rPr>
              <a:t>path</a:t>
            </a:r>
          </a:p>
          <a:p>
            <a:endParaRPr lang="id-ID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01311" y="97174"/>
            <a:ext cx="8346894" cy="1595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800" b="1" dirty="0" smtClean="0">
                <a:solidFill>
                  <a:srgbClr val="009696"/>
                </a:solidFill>
              </a:rPr>
              <a:t>dirname &amp; filename</a:t>
            </a:r>
            <a:endParaRPr lang="en-US" sz="4400" b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65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3537" y="97174"/>
            <a:ext cx="8346894" cy="1150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800" b="1" dirty="0" smtClean="0">
                <a:solidFill>
                  <a:srgbClr val="009696"/>
                </a:solidFill>
              </a:rPr>
              <a:t>Variabel</a:t>
            </a:r>
            <a:endParaRPr lang="en-US" sz="4400" b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5226" y="643456"/>
            <a:ext cx="7740870" cy="5176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es-ES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 </a:t>
            </a:r>
            <a:r>
              <a:rPr lang="es-ES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s-ES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s-ES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s-ES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s-ES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s-ES" dirty="0">
              <a:latin typeface="Consolas" pitchFamily="49" charset="0"/>
              <a:cs typeface="Consolas" pitchFamily="49" charset="0"/>
            </a:endParaRPr>
          </a:p>
          <a:p>
            <a:r>
              <a:rPr lang="es-ES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usia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;</a:t>
            </a:r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dirty="0" smtClean="0">
                <a:latin typeface="Consolas" pitchFamily="49" charset="0"/>
                <a:cs typeface="Consolas" pitchFamily="49" charset="0"/>
              </a:rPr>
              <a:t>usia = 22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dirty="0" smtClean="0">
                <a:latin typeface="Consolas" pitchFamily="49" charset="0"/>
                <a:cs typeface="Consolas" pitchFamily="49" charset="0"/>
              </a:rPr>
              <a:t>usia = 32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r>
              <a:rPr lang="es-ES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usia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s-ES" dirty="0">
              <a:latin typeface="Consolas" pitchFamily="49" charset="0"/>
              <a:cs typeface="Consolas" pitchFamily="49" charset="0"/>
            </a:endParaRPr>
          </a:p>
          <a:p>
            <a:r>
              <a:rPr lang="id-ID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" dirty="0" err="1">
                <a:latin typeface="Consolas" pitchFamily="49" charset="0"/>
                <a:cs typeface="Consolas" pitchFamily="49" charset="0"/>
              </a:rPr>
              <a:t>jomblo</a:t>
            </a:r>
            <a:r>
              <a:rPr lang="es-E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s-ES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;</a:t>
            </a:r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es-ES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jomblo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);</a:t>
            </a:r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endParaRPr lang="id-ID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2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9002" y="861823"/>
            <a:ext cx="7740870" cy="5649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id-ID" dirty="0">
                <a:latin typeface="Consolas" pitchFamily="49" charset="0"/>
                <a:cs typeface="Consolas" pitchFamily="49" charset="0"/>
              </a:rPr>
              <a:t> x = 21</a:t>
            </a:r>
          </a:p>
          <a:p>
            <a:r>
              <a:rPr lang="id-ID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id-ID" dirty="0">
                <a:latin typeface="Consolas" pitchFamily="49" charset="0"/>
                <a:cs typeface="Consolas" pitchFamily="49" charset="0"/>
              </a:rPr>
              <a:t> x = 22</a:t>
            </a:r>
          </a:p>
          <a:p>
            <a:r>
              <a:rPr lang="id-ID" dirty="0"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r>
              <a:rPr lang="id-ID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output = 22</a:t>
            </a:r>
          </a:p>
          <a:p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==================</a:t>
            </a:r>
            <a:r>
              <a:rPr lang="en-US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id-ID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======</a:t>
            </a:r>
          </a:p>
          <a:p>
            <a:endParaRPr lang="id-ID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id-ID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dirty="0">
                <a:latin typeface="Consolas" pitchFamily="49" charset="0"/>
                <a:cs typeface="Consolas" pitchFamily="49" charset="0"/>
              </a:rPr>
              <a:t>y = 'hai</a:t>
            </a:r>
            <a:r>
              <a:rPr lang="id-ID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id-ID" dirty="0">
                <a:latin typeface="Consolas" pitchFamily="49" charset="0"/>
                <a:cs typeface="Consolas" pitchFamily="49" charset="0"/>
              </a:rPr>
              <a:t/>
            </a:r>
            <a:br>
              <a:rPr lang="id-ID" dirty="0">
                <a:latin typeface="Consolas" pitchFamily="49" charset="0"/>
                <a:cs typeface="Consolas" pitchFamily="49" charset="0"/>
              </a:rPr>
            </a:br>
            <a:r>
              <a:rPr lang="id-ID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id-ID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dirty="0">
                <a:latin typeface="Consolas" pitchFamily="49" charset="0"/>
                <a:cs typeface="Consolas" pitchFamily="49" charset="0"/>
              </a:rPr>
              <a:t>y = 'halo</a:t>
            </a:r>
            <a:r>
              <a:rPr lang="id-ID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id-ID" dirty="0">
                <a:latin typeface="Consolas" pitchFamily="49" charset="0"/>
                <a:cs typeface="Consolas" pitchFamily="49" charset="0"/>
              </a:rPr>
              <a:t/>
            </a:r>
            <a:br>
              <a:rPr lang="id-ID" dirty="0">
                <a:latin typeface="Consolas" pitchFamily="49" charset="0"/>
                <a:cs typeface="Consolas" pitchFamily="49" charset="0"/>
              </a:rPr>
            </a:br>
            <a:r>
              <a:rPr lang="id-ID" dirty="0" smtClean="0">
                <a:latin typeface="Consolas" pitchFamily="49" charset="0"/>
                <a:cs typeface="Consolas" pitchFamily="49" charset="0"/>
              </a:rPr>
              <a:t>console.log(y);</a:t>
            </a:r>
          </a:p>
          <a:p>
            <a:r>
              <a:rPr lang="id-ID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SyntaxError</a:t>
            </a:r>
            <a:endParaRPr lang="id-ID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endParaRPr lang="id-ID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3409" y="97174"/>
            <a:ext cx="8346894" cy="1150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800" b="1" dirty="0" smtClean="0">
                <a:solidFill>
                  <a:srgbClr val="009696"/>
                </a:solidFill>
              </a:rPr>
              <a:t>var </a:t>
            </a:r>
            <a:r>
              <a:rPr lang="id-ID" sz="4800" i="1" dirty="0" smtClean="0">
                <a:solidFill>
                  <a:srgbClr val="009696"/>
                </a:solidFill>
              </a:rPr>
              <a:t>vs</a:t>
            </a:r>
            <a:r>
              <a:rPr lang="id-ID" sz="4800" b="1" dirty="0" smtClean="0">
                <a:solidFill>
                  <a:srgbClr val="009696"/>
                </a:solidFill>
              </a:rPr>
              <a:t> let </a:t>
            </a:r>
            <a:endParaRPr lang="en-US" sz="4400" b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0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68869" y="-30599"/>
            <a:ext cx="5533690" cy="1400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800" b="1" dirty="0" smtClean="0">
                <a:solidFill>
                  <a:srgbClr val="009696"/>
                </a:solidFill>
              </a:rPr>
              <a:t>Prompt &amp; Alert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&lt;write on HTML&gt;</a:t>
            </a:r>
            <a:endParaRPr lang="en-US" sz="2400" b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9503" y="1186610"/>
            <a:ext cx="8115773" cy="5470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3200" b="1" dirty="0">
                <a:latin typeface="Consolas" pitchFamily="49" charset="0"/>
                <a:cs typeface="Consolas" pitchFamily="49" charset="0"/>
              </a:rPr>
              <a:t>kabar = prompt(</a:t>
            </a:r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'Apa kabar?');  </a:t>
            </a:r>
            <a:r>
              <a:rPr lang="id-ID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//muncul kotak dialog </a:t>
            </a:r>
            <a:r>
              <a:rPr lang="id-ID" sz="3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input</a:t>
            </a:r>
          </a:p>
          <a:p>
            <a:endParaRPr lang="id-ID" sz="3200" dirty="0">
              <a:latin typeface="Consolas" pitchFamily="49" charset="0"/>
              <a:cs typeface="Consolas" pitchFamily="49" charset="0"/>
            </a:endParaRPr>
          </a:p>
          <a:p>
            <a:r>
              <a:rPr lang="id-ID" sz="3200" b="1" dirty="0">
                <a:latin typeface="Consolas" pitchFamily="49" charset="0"/>
                <a:cs typeface="Consolas" pitchFamily="49" charset="0"/>
              </a:rPr>
              <a:t>console.log(kabar);              </a:t>
            </a:r>
            <a:r>
              <a:rPr lang="id-ID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//tampilkan </a:t>
            </a:r>
            <a:r>
              <a:rPr lang="id-ID" sz="3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input di console</a:t>
            </a:r>
          </a:p>
          <a:p>
            <a:endParaRPr lang="id-ID" sz="3200" dirty="0">
              <a:latin typeface="Consolas" pitchFamily="49" charset="0"/>
              <a:cs typeface="Consolas" pitchFamily="49" charset="0"/>
            </a:endParaRPr>
          </a:p>
          <a:p>
            <a:r>
              <a:rPr lang="id-ID" sz="3200" b="1" dirty="0">
                <a:latin typeface="Consolas" pitchFamily="49" charset="0"/>
                <a:cs typeface="Consolas" pitchFamily="49" charset="0"/>
              </a:rPr>
              <a:t>alert(kabar</a:t>
            </a:r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sz="3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//tampilkan input </a:t>
            </a:r>
            <a:r>
              <a:rPr lang="id-ID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 alert </a:t>
            </a:r>
            <a:r>
              <a:rPr lang="id-ID" sz="3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&lt;/script</a:t>
            </a:r>
            <a:r>
              <a:rPr lang="id-ID" sz="3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id-ID" sz="32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4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9921" y="-111456"/>
            <a:ext cx="9249237" cy="119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-57495"/>
            <a:ext cx="9143999" cy="1148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800" b="1" dirty="0" smtClean="0">
                <a:solidFill>
                  <a:srgbClr val="009696"/>
                </a:solidFill>
              </a:rPr>
              <a:t>Solve It!</a:t>
            </a:r>
            <a:endParaRPr lang="id-ID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1090892"/>
            <a:ext cx="9143998" cy="4568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800" b="1" dirty="0" smtClean="0">
                <a:solidFill>
                  <a:schemeClr val="bg1"/>
                </a:solidFill>
              </a:rPr>
              <a:t>Buatlah sebuah aplikasi interaktif (user input) dengan prompt &amp; alert, kemudian input dari user ditampilkan di console.</a:t>
            </a:r>
            <a:endParaRPr lang="id-ID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17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9921" y="-111457"/>
            <a:ext cx="9249237" cy="711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831307" y="-57495"/>
            <a:ext cx="4312692" cy="1148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800" b="1" dirty="0" smtClean="0">
                <a:solidFill>
                  <a:srgbClr val="009696"/>
                </a:solidFill>
              </a:rPr>
              <a:t>Solve It!</a:t>
            </a:r>
            <a:endParaRPr lang="id-ID" sz="48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17883" y="97310"/>
            <a:ext cx="4618827" cy="6744924"/>
            <a:chOff x="212480" y="113076"/>
            <a:chExt cx="4193628" cy="6191123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8394" r="33963" b="71337"/>
            <a:stretch/>
          </p:blipFill>
          <p:spPr bwMode="auto">
            <a:xfrm>
              <a:off x="220009" y="113076"/>
              <a:ext cx="4170333" cy="1482666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5" t="8621" r="34084" b="70905"/>
            <a:stretch/>
          </p:blipFill>
          <p:spPr bwMode="auto">
            <a:xfrm>
              <a:off x="220009" y="1595742"/>
              <a:ext cx="4154567" cy="149772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6" t="7904" r="33884" b="70151"/>
            <a:stretch/>
          </p:blipFill>
          <p:spPr bwMode="auto">
            <a:xfrm>
              <a:off x="228246" y="3093467"/>
              <a:ext cx="4177862" cy="1605366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48" t="7904" r="33764" b="70151"/>
            <a:stretch/>
          </p:blipFill>
          <p:spPr bwMode="auto">
            <a:xfrm>
              <a:off x="212480" y="4698833"/>
              <a:ext cx="4162096" cy="1605366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0" t="8081" r="33884" b="73464"/>
          <a:stretch/>
        </p:blipFill>
        <p:spPr bwMode="auto">
          <a:xfrm>
            <a:off x="4921276" y="1090892"/>
            <a:ext cx="4164286" cy="13499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1" t="8081" r="19386" b="53621"/>
          <a:stretch/>
        </p:blipFill>
        <p:spPr bwMode="auto">
          <a:xfrm>
            <a:off x="4921277" y="2727935"/>
            <a:ext cx="4527524" cy="460631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326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1182402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5855" y="804466"/>
            <a:ext cx="8508965" cy="5470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&lt;script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prompt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('Silakan ketik nama Anda:');</a:t>
            </a: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console.log('Nama: ' +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tglahir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prompt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('Ketik tanggal lahir Anda:');</a:t>
            </a: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console.log('Tgl Lahir: ' +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tglahir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alamat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prompt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('Ketik alamat lengkap Anda:');</a:t>
            </a: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console.log('Alamat: ' +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alamat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pendidikan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prompt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('Ketik 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pendidikan terakhir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:');</a:t>
            </a: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console.log('Pe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ndidikan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: 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' +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pendidikan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profesi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prompt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('Silakan ketik pekerjaan Anda:');</a:t>
            </a: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console.log('Profesi: ' +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profesi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('Data berhasil disimpan. </a:t>
            </a:r>
            <a:r>
              <a:rPr lang="id-ID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id-ID" sz="2000" dirty="0">
                <a:latin typeface="Consolas" pitchFamily="49" charset="0"/>
                <a:cs typeface="Consolas" pitchFamily="49" charset="0"/>
              </a:rPr>
              <a:t> Terima kasih atas partisipasi Anda</a:t>
            </a:r>
            <a:r>
              <a:rPr lang="id-ID" sz="2000" dirty="0" smtClean="0">
                <a:latin typeface="Consolas" pitchFamily="49" charset="0"/>
                <a:cs typeface="Consolas" pitchFamily="49" charset="0"/>
              </a:rPr>
              <a:t>.');</a:t>
            </a:r>
          </a:p>
          <a:p>
            <a:endParaRPr lang="id-ID" sz="2000" dirty="0">
              <a:latin typeface="Consolas" pitchFamily="49" charset="0"/>
              <a:cs typeface="Consolas" pitchFamily="49" charset="0"/>
            </a:endParaRPr>
          </a:p>
          <a:p>
            <a:r>
              <a:rPr lang="id-ID" sz="2000" dirty="0"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31563" y="-98439"/>
            <a:ext cx="4312692" cy="1435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800" b="1" dirty="0" smtClean="0">
                <a:solidFill>
                  <a:srgbClr val="009696"/>
                </a:solidFill>
              </a:rPr>
              <a:t>Solved!</a:t>
            </a:r>
            <a:endParaRPr lang="id-ID" sz="4800" b="1" dirty="0"/>
          </a:p>
        </p:txBody>
      </p:sp>
    </p:spTree>
    <p:extLst>
      <p:ext uri="{BB962C8B-B14F-4D97-AF65-F5344CB8AC3E}">
        <p14:creationId xmlns:p14="http://schemas.microsoft.com/office/powerpoint/2010/main" val="2705370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Purwadhika\Lintang Course PPT\0 pikt\php\icon.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6" y="2467337"/>
            <a:ext cx="1473957" cy="147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4718" y="2392259"/>
            <a:ext cx="8079482" cy="1624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id-ID" sz="6300" dirty="0" smtClean="0"/>
              <a:t>Introduction to</a:t>
            </a:r>
          </a:p>
          <a:p>
            <a:pPr algn="r"/>
            <a:r>
              <a:rPr lang="id-ID" sz="8800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3999" cy="1023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2800" b="1" dirty="0" smtClean="0">
                <a:solidFill>
                  <a:srgbClr val="009696"/>
                </a:solidFill>
              </a:rPr>
              <a:t>Why Should</a:t>
            </a:r>
            <a:r>
              <a:rPr lang="en-US" sz="2800" b="1" dirty="0" smtClean="0">
                <a:solidFill>
                  <a:srgbClr val="009696"/>
                </a:solidFill>
              </a:rPr>
              <a:t> You</a:t>
            </a:r>
            <a:r>
              <a:rPr lang="en-US" sz="2800" b="1" dirty="0">
                <a:solidFill>
                  <a:srgbClr val="009696"/>
                </a:solidFill>
              </a:rPr>
              <a:t> </a:t>
            </a:r>
            <a:r>
              <a:rPr lang="id-ID" sz="2800" b="1" dirty="0" smtClean="0">
                <a:solidFill>
                  <a:srgbClr val="009696"/>
                </a:solidFill>
              </a:rPr>
              <a:t>Learn </a:t>
            </a:r>
            <a:r>
              <a:rPr lang="en-US" sz="2800" b="1" dirty="0" smtClean="0">
                <a:solidFill>
                  <a:srgbClr val="009696"/>
                </a:solidFill>
              </a:rPr>
              <a:t>to Code</a:t>
            </a:r>
            <a:r>
              <a:rPr lang="id-ID" sz="2800" b="1" dirty="0" smtClean="0">
                <a:solidFill>
                  <a:srgbClr val="009696"/>
                </a:solidFill>
              </a:rPr>
              <a:t>?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5528"/>
          <a:stretch/>
        </p:blipFill>
        <p:spPr bwMode="auto">
          <a:xfrm>
            <a:off x="0" y="1023582"/>
            <a:ext cx="9144000" cy="461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931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76389" y="1"/>
            <a:ext cx="8003854" cy="1119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3200" b="1" dirty="0" smtClean="0">
                <a:solidFill>
                  <a:srgbClr val="009696"/>
                </a:solidFill>
              </a:rPr>
              <a:t>Why Should</a:t>
            </a:r>
            <a:r>
              <a:rPr lang="en-US" sz="3200" b="1" dirty="0" smtClean="0">
                <a:solidFill>
                  <a:srgbClr val="009696"/>
                </a:solidFill>
              </a:rPr>
              <a:t> You</a:t>
            </a:r>
            <a:r>
              <a:rPr lang="en-US" sz="3200" b="1" dirty="0">
                <a:solidFill>
                  <a:srgbClr val="009696"/>
                </a:solidFill>
              </a:rPr>
              <a:t> </a:t>
            </a:r>
            <a:r>
              <a:rPr lang="id-ID" sz="3200" b="1" dirty="0" smtClean="0">
                <a:solidFill>
                  <a:srgbClr val="009696"/>
                </a:solidFill>
              </a:rPr>
              <a:t>Learn Javascript?</a:t>
            </a:r>
            <a:endParaRPr lang="en-US" sz="2800" b="1" dirty="0"/>
          </a:p>
        </p:txBody>
      </p:sp>
      <p:pic>
        <p:nvPicPr>
          <p:cNvPr id="1026" name="Picture 2" descr="C:\Users\Windows 7\Music\Screen-Shot-2017-02-02-at-7.41.38-AM-640x5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794" r="46671" b="92202"/>
          <a:stretch/>
        </p:blipFill>
        <p:spPr bwMode="auto">
          <a:xfrm>
            <a:off x="1505412" y="1078172"/>
            <a:ext cx="6145808" cy="5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Windows 7\Music\Screen-Shot-2017-02-02-at-7.41.38-AM-640x5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0" t="21873" r="3902" b="18954"/>
          <a:stretch/>
        </p:blipFill>
        <p:spPr bwMode="auto">
          <a:xfrm>
            <a:off x="976898" y="1613844"/>
            <a:ext cx="7202835" cy="48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77720" y="5923126"/>
            <a:ext cx="2961564" cy="743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:\Purwadhika\Lintang Purwadhika Design\0 LIN Purwadhika\Logo Purwadhika Color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663" y="6160753"/>
            <a:ext cx="2914650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557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09696"/>
                </a:solidFill>
              </a:rPr>
              <a:t>Top JS Front–End Frameworks 2017</a:t>
            </a:r>
            <a:endParaRPr lang="en-US" sz="2800" b="1" dirty="0"/>
          </a:p>
        </p:txBody>
      </p:sp>
      <p:pic>
        <p:nvPicPr>
          <p:cNvPr id="2050" name="Picture 2" descr="C:\Users\usr\Videos\z1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85760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19067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09696"/>
                </a:solidFill>
              </a:rPr>
              <a:t>Top React Ecosystem 2017</a:t>
            </a:r>
            <a:endParaRPr lang="en-US" sz="28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  <p:pic>
        <p:nvPicPr>
          <p:cNvPr id="9" name="Picture 2" descr="C:\Users\usr\Videos\z2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85760" cy="415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82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09696"/>
                </a:solidFill>
              </a:rPr>
              <a:t>Top JS Static Site Generator 2017</a:t>
            </a:r>
            <a:endParaRPr lang="en-US" sz="28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  <p:pic>
        <p:nvPicPr>
          <p:cNvPr id="11" name="Picture 2" descr="C:\Users\usr\Videos\z3fro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85760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59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Top Node JS Back-End Frameworks 2017</a:t>
            </a:r>
            <a:endParaRPr lang="en-US" sz="2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  <p:pic>
        <p:nvPicPr>
          <p:cNvPr id="6" name="Picture 2" descr="C:\Users\usr\Videos\z4srv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94779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33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27035"/>
            <a:ext cx="9144000" cy="1278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09696"/>
                </a:solidFill>
              </a:rPr>
              <a:t>Top JS Mobile Frameworks 2017</a:t>
            </a:r>
            <a:endParaRPr lang="en-US" sz="28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923126"/>
            <a:ext cx="5856663" cy="9348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009696"/>
                </a:solidFill>
              </a:rPr>
              <a:t>https://risingstars.js.org/2017/en/</a:t>
            </a:r>
            <a:endParaRPr lang="en-US" sz="1800" i="1" dirty="0"/>
          </a:p>
        </p:txBody>
      </p:sp>
      <p:pic>
        <p:nvPicPr>
          <p:cNvPr id="6" name="Picture 2" descr="C:\Users\usr\Videos\z5andro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20" y="1405719"/>
            <a:ext cx="6185760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01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7178</TotalTime>
  <Words>702</Words>
  <Application>Microsoft Office PowerPoint</Application>
  <PresentationFormat>On-screen Show (4:3)</PresentationFormat>
  <Paragraphs>154</Paragraphs>
  <Slides>28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usr</cp:lastModifiedBy>
  <cp:revision>544</cp:revision>
  <dcterms:created xsi:type="dcterms:W3CDTF">2015-11-07T11:59:24Z</dcterms:created>
  <dcterms:modified xsi:type="dcterms:W3CDTF">2018-01-23T14:25:40Z</dcterms:modified>
</cp:coreProperties>
</file>